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76" r:id="rId9"/>
    <p:sldId id="277" r:id="rId10"/>
    <p:sldId id="263" r:id="rId11"/>
    <p:sldId id="278" r:id="rId12"/>
    <p:sldId id="279" r:id="rId13"/>
    <p:sldId id="280" r:id="rId14"/>
    <p:sldId id="281" r:id="rId15"/>
    <p:sldId id="282" r:id="rId16"/>
    <p:sldId id="283" r:id="rId17"/>
    <p:sldId id="265" r:id="rId18"/>
    <p:sldId id="284" r:id="rId19"/>
    <p:sldId id="285" r:id="rId20"/>
    <p:sldId id="286" r:id="rId21"/>
    <p:sldId id="287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</p:sldIdLst>
  <p:sldSz cx="9144000" cy="6858000" type="screen4x3"/>
  <p:notesSz cx="9926638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123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18/02/2023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18/02/2023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405569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477318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436561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177468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836955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403362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631018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566892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619226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975269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4825"/>
            <a:ext cx="3367087" cy="2525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20166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A820B-1017-44DD-9E04-743611130C68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570D4D41-6A0D-4116-8DD1-20FBC7A6F763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EFC7B36-B41F-40E4-8B02-F17D296C68AF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71212C9-E4E4-46E7-80FC-9D4BD22DA3CB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AF26C-CD94-456F-AB9E-4BB74BBC18BE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1C7D76C-CDF9-4F9C-BD76-C1F96775D061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4C66905B-6968-4976-9FE5-573C9330D7F2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8FEA3B68-015E-4600-9332-EC94990F4ACE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B34C818C-8AA3-4D37-A2E5-DFE5647045B6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B8F1CE53-217C-4690-8000-8874F1A25032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58A3648D-EA91-49EE-AF2F-03EF6379EF0D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F1D96-BD0A-4493-BDB4-871DA0734524}" type="datetime1">
              <a:rPr lang="it-IT" smtClean="0"/>
              <a:t>18/02/2023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Storia del pensiero Economico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Anno accademico </a:t>
            </a:r>
            <a:r>
              <a:rPr lang="it-IT" dirty="0" smtClean="0"/>
              <a:t>2022 </a:t>
            </a:r>
            <a:r>
              <a:rPr lang="it-IT" dirty="0" smtClean="0"/>
              <a:t>- </a:t>
            </a:r>
            <a:r>
              <a:rPr lang="it-IT" dirty="0" smtClean="0"/>
              <a:t>2023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I problemi </a:t>
            </a:r>
            <a:r>
              <a:rPr lang="it-IT" dirty="0" smtClean="0"/>
              <a:t>del mercato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L’affermazione del mercato: leggi di funzionamento più nascoste e complesse di quelle delle economie di sussistenza</a:t>
            </a:r>
            <a:r>
              <a:rPr lang="it-IT" dirty="0"/>
              <a:t>. </a:t>
            </a:r>
            <a:endParaRPr lang="it-IT" dirty="0" smtClean="0"/>
          </a:p>
          <a:p>
            <a:r>
              <a:rPr lang="it-IT" dirty="0"/>
              <a:t>L</a:t>
            </a:r>
            <a:r>
              <a:rPr lang="it-IT" dirty="0" smtClean="0"/>
              <a:t>a </a:t>
            </a:r>
            <a:r>
              <a:rPr lang="it-IT" dirty="0"/>
              <a:t>domanda e l’offerta aggregate sono il risultato della domanda e dell’offerta dei singoli individui</a:t>
            </a:r>
            <a:endParaRPr lang="it-IT" dirty="0" smtClean="0"/>
          </a:p>
          <a:p>
            <a:r>
              <a:rPr lang="it-IT" dirty="0" smtClean="0"/>
              <a:t>Il problema: come mai nel mercato si incontrano individui non coordinati tra loro o guidati da un’autorità e che perseguono i propri fini e il risultato non è il caos, ma un «cosmo ordinato»?</a:t>
            </a:r>
          </a:p>
          <a:p>
            <a:r>
              <a:rPr lang="it-IT" dirty="0" smtClean="0"/>
              <a:t>Gli economisti studiano queste leggi nascoste – Anche se non sono d’accordo sulle conseguenze – tendenze alla stabilità o alle crisi.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470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F17513C-B3ED-475B-BB0A-A5440439ACDD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it-IT" altLang="it-IT" sz="1400" smtClean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35435"/>
            <a:ext cx="77724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Il Capitalismo Come Formazione Sociale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762000" y="2029850"/>
            <a:ext cx="8077200" cy="155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it-IT" altLang="it-IT" sz="2800" dirty="0" smtClean="0"/>
              <a:t>Capitalismo: massimo sviluppo del mercato</a:t>
            </a:r>
          </a:p>
          <a:p>
            <a:pPr eaLnBrk="1" hangingPunct="1">
              <a:buFontTx/>
              <a:buNone/>
            </a:pPr>
            <a:r>
              <a:rPr lang="it-IT" altLang="it-IT" sz="2800" dirty="0" smtClean="0"/>
              <a:t>Sostituisce </a:t>
            </a:r>
            <a:r>
              <a:rPr lang="it-IT" altLang="it-IT" sz="2800" dirty="0"/>
              <a:t>il feudalesimo </a:t>
            </a:r>
          </a:p>
          <a:p>
            <a:pPr eaLnBrk="1" hangingPunct="1">
              <a:buFontTx/>
              <a:buNone/>
            </a:pPr>
            <a:r>
              <a:rPr lang="it-IT" altLang="it-IT" sz="2800" dirty="0"/>
              <a:t>Europa occidentale tra il 1400 e il 1800</a:t>
            </a:r>
            <a:endParaRPr lang="it-IT" altLang="it-IT" sz="2400" dirty="0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838200" y="3574489"/>
            <a:ext cx="7543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r>
              <a:rPr lang="it-IT" altLang="it-IT" dirty="0"/>
              <a:t>Con la </a:t>
            </a:r>
            <a:r>
              <a:rPr lang="it-IT" altLang="it-IT" b="1" dirty="0"/>
              <a:t>rivoluzione industriale </a:t>
            </a:r>
            <a:r>
              <a:rPr lang="it-IT" altLang="it-IT" dirty="0"/>
              <a:t>(Gran Bretagna nella metà del 1700) sistema dominante</a:t>
            </a:r>
            <a:endParaRPr lang="it-IT" altLang="it-IT" sz="2400" dirty="0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838200" y="4843024"/>
            <a:ext cx="7315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r>
              <a:rPr lang="it-IT" altLang="it-IT" dirty="0"/>
              <a:t>Si espande per varie ragioni a gran parte del </a:t>
            </a:r>
            <a:r>
              <a:rPr lang="it-IT" altLang="it-IT" dirty="0" smtClean="0"/>
              <a:t>mondo (scelta delle classi dirigenti, colonizzazione)</a:t>
            </a:r>
            <a:endParaRPr lang="it-IT" altLang="it-IT" sz="2400" dirty="0"/>
          </a:p>
        </p:txBody>
      </p:sp>
    </p:spTree>
    <p:extLst>
      <p:ext uri="{BB962C8B-B14F-4D97-AF65-F5344CB8AC3E}">
        <p14:creationId xmlns:p14="http://schemas.microsoft.com/office/powerpoint/2010/main" val="86160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utoUpdateAnimBg="0"/>
      <p:bldP spid="77828" grpId="0" autoUpdateAnimBg="0"/>
      <p:bldP spid="7782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55B4936-254A-4B1E-BACB-DEA695D9F581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it-IT" altLang="it-IT" sz="1400" smtClean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18657"/>
            <a:ext cx="7772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smtClean="0"/>
              <a:t>Le Caratteristiche del Capitalismo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685800" y="2261532"/>
            <a:ext cx="7239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dirty="0"/>
              <a:t>Il capitale = forma particolare di ricchezza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685800" y="2876527"/>
            <a:ext cx="7924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dirty="0"/>
              <a:t>Il castello: forma di ricchezza, ma </a:t>
            </a:r>
            <a:r>
              <a:rPr lang="it-IT" altLang="it-IT" sz="2800" b="1" dirty="0"/>
              <a:t>non produce nulla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685800" y="3532464"/>
            <a:ext cx="82296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dirty="0"/>
              <a:t>Un impianto di fabbricazione di microchip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b="1" dirty="0"/>
              <a:t>Produce beni </a:t>
            </a:r>
            <a:r>
              <a:rPr lang="it-IT" altLang="it-IT" sz="2800" dirty="0">
                <a:sym typeface="Symbol" pitchFamily="18" charset="2"/>
              </a:rPr>
              <a:t></a:t>
            </a:r>
            <a:r>
              <a:rPr lang="it-IT" altLang="it-IT" sz="2800" dirty="0"/>
              <a:t> valore superiore alle spese di produzione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685800" y="5260596"/>
            <a:ext cx="822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it-IT" sz="2800" dirty="0"/>
              <a:t>Questo valore in più </a:t>
            </a:r>
            <a:r>
              <a:rPr lang="it-IT" sz="2800" dirty="0">
                <a:sym typeface="Symbol" pitchFamily="18" charset="2"/>
              </a:rPr>
              <a:t></a:t>
            </a:r>
            <a:r>
              <a:rPr lang="it-IT" sz="2800" dirty="0"/>
              <a:t>  sovrappiù del capitalismo: </a:t>
            </a:r>
            <a:r>
              <a:rPr lang="it-IT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profitto</a:t>
            </a:r>
          </a:p>
        </p:txBody>
      </p:sp>
    </p:spTree>
    <p:extLst>
      <p:ext uri="{BB962C8B-B14F-4D97-AF65-F5344CB8AC3E}">
        <p14:creationId xmlns:p14="http://schemas.microsoft.com/office/powerpoint/2010/main" val="34260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autoUpdateAnimBg="0"/>
      <p:bldP spid="78852" grpId="0" autoUpdateAnimBg="0"/>
      <p:bldP spid="78853" grpId="0" build="p" autoUpdateAnimBg="0"/>
      <p:bldP spid="7885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D74A298-0728-452D-BB85-12194DDDFCED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it-IT" altLang="it-IT" sz="1400" smtClean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59204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I Mercati e il Sistema di Mercato – Le merci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609600" y="2133600"/>
            <a:ext cx="8229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it-IT" altLang="it-IT" sz="2800"/>
              <a:t>Le merci </a:t>
            </a:r>
            <a:r>
              <a:rPr lang="it-IT" altLang="it-IT" sz="2800">
                <a:sym typeface="Symbol" pitchFamily="18" charset="2"/>
              </a:rPr>
              <a:t></a:t>
            </a:r>
            <a:r>
              <a:rPr lang="it-IT" altLang="it-IT" sz="2800"/>
              <a:t> beni e servizi prodotti per essere venduti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762000" y="2895600"/>
            <a:ext cx="7848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/>
              <a:t>Economia di mercato </a:t>
            </a:r>
            <a:r>
              <a:rPr lang="it-IT" altLang="it-IT" sz="2800">
                <a:sym typeface="Symbol" pitchFamily="18" charset="2"/>
              </a:rPr>
              <a:t></a:t>
            </a:r>
            <a:r>
              <a:rPr lang="it-IT" altLang="it-IT" sz="2800"/>
              <a:t>  la maggior parte di beni e servizi è diventata merce</a:t>
            </a: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762000" y="4184708"/>
            <a:ext cx="8077200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r>
              <a:rPr lang="it-IT" altLang="it-IT" dirty="0"/>
              <a:t>storia precedente: i mercati sono alla periferia della attività </a:t>
            </a:r>
            <a:r>
              <a:rPr lang="it-IT" altLang="it-IT" dirty="0" smtClean="0"/>
              <a:t>economica</a:t>
            </a:r>
          </a:p>
          <a:p>
            <a:pPr lvl="1" eaLnBrk="1" hangingPunct="1"/>
            <a:r>
              <a:rPr lang="it-IT" altLang="it-IT" dirty="0" smtClean="0"/>
              <a:t>Prevalgono piccole unità che producono per se stesse.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87019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 autoUpdateAnimBg="0"/>
      <p:bldP spid="81925" grpId="0" autoUpdateAnimBg="0"/>
      <p:bldP spid="8192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3B785D1-0A77-40BE-97AE-8ECE0FB2C9E4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it-IT" altLang="it-IT" sz="1400" smtClean="0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15861"/>
            <a:ext cx="7696200" cy="1981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I Mercati e il Sistema di Mercato  I Fattori di produzione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838200" y="2667000"/>
            <a:ext cx="7696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/>
              <a:t>I beni e servizi richiedono per essere prodotti:</a:t>
            </a:r>
            <a:endParaRPr lang="it-IT" altLang="it-IT" sz="2400"/>
          </a:p>
        </p:txBody>
      </p:sp>
      <p:sp>
        <p:nvSpPr>
          <p:cNvPr id="82948" name="WordArt 4" descr="Carta"/>
          <p:cNvSpPr>
            <a:spLocks noChangeArrowheads="1" noChangeShapeType="1" noTextEdit="1"/>
          </p:cNvSpPr>
          <p:nvPr/>
        </p:nvSpPr>
        <p:spPr bwMode="auto">
          <a:xfrm>
            <a:off x="762000" y="3581400"/>
            <a:ext cx="1981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it-IT" sz="3600" kern="10">
                <a:ln w="9525">
                  <a:solidFill>
                    <a:srgbClr val="008000"/>
                  </a:solidFill>
                  <a:miter lim="800000"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Il lavoro</a:t>
            </a:r>
          </a:p>
        </p:txBody>
      </p:sp>
      <p:sp>
        <p:nvSpPr>
          <p:cNvPr id="82949" name="WordArt 5" descr="Carta"/>
          <p:cNvSpPr>
            <a:spLocks noChangeArrowheads="1" noChangeShapeType="1" noTextEdit="1"/>
          </p:cNvSpPr>
          <p:nvPr/>
        </p:nvSpPr>
        <p:spPr bwMode="auto">
          <a:xfrm>
            <a:off x="3581400" y="3657600"/>
            <a:ext cx="1600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it-IT" sz="3600" kern="10">
                <a:ln w="9525">
                  <a:solidFill>
                    <a:srgbClr val="008000"/>
                  </a:solidFill>
                  <a:miter lim="800000"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La terra</a:t>
            </a:r>
          </a:p>
        </p:txBody>
      </p:sp>
      <p:sp>
        <p:nvSpPr>
          <p:cNvPr id="82950" name="WordArt 6" descr="Carta"/>
          <p:cNvSpPr>
            <a:spLocks noChangeArrowheads="1" noChangeShapeType="1" noTextEdit="1"/>
          </p:cNvSpPr>
          <p:nvPr/>
        </p:nvSpPr>
        <p:spPr bwMode="auto">
          <a:xfrm>
            <a:off x="6096000" y="3581400"/>
            <a:ext cx="2133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it-IT" sz="3600" kern="10">
                <a:ln w="9525">
                  <a:solidFill>
                    <a:srgbClr val="008000"/>
                  </a:solidFill>
                  <a:miter lim="800000"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Il capitale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609600" y="4267200"/>
            <a:ext cx="7924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/>
              <a:t>La terra e il lavoro non sono prodotti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85800" y="4747761"/>
            <a:ext cx="7848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dirty="0"/>
              <a:t>Capitalismo</a:t>
            </a:r>
            <a:r>
              <a:rPr lang="it-IT" altLang="it-IT" sz="2800" dirty="0">
                <a:sym typeface="Symbol" pitchFamily="18" charset="2"/>
              </a:rPr>
              <a:t></a:t>
            </a:r>
            <a:r>
              <a:rPr lang="it-IT" altLang="it-IT" sz="2800" dirty="0"/>
              <a:t> Terra, Lavoro e Capitale divengono merci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dirty="0"/>
              <a:t>Il loro uso è diretto dalle forze del mercato</a:t>
            </a:r>
          </a:p>
        </p:txBody>
      </p:sp>
    </p:spTree>
    <p:extLst>
      <p:ext uri="{BB962C8B-B14F-4D97-AF65-F5344CB8AC3E}">
        <p14:creationId xmlns:p14="http://schemas.microsoft.com/office/powerpoint/2010/main" val="46455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autoUpdateAnimBg="0"/>
      <p:bldP spid="82948" grpId="0" animBg="1"/>
      <p:bldP spid="82949" grpId="0" animBg="1"/>
      <p:bldP spid="82950" grpId="0" animBg="1"/>
      <p:bldP spid="82951" grpId="0" autoUpdateAnimBg="0"/>
      <p:bldP spid="8295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A2B41FE-EA11-49FE-96D8-40FD45F289D4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it-IT" altLang="it-IT" sz="140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 Tre Passi verso il Capitalismo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990600" y="2133600"/>
            <a:ext cx="7620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/>
              <a:t>I beni e servizi = merci</a:t>
            </a:r>
            <a:endParaRPr lang="it-IT" altLang="it-IT" sz="2400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990600" y="2819400"/>
            <a:ext cx="78486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I </a:t>
            </a:r>
            <a:r>
              <a:rPr lang="it-IT" altLang="it-IT" sz="2800" b="1" dirty="0"/>
              <a:t>prezzi</a:t>
            </a:r>
            <a:r>
              <a:rPr lang="it-IT" altLang="it-IT" sz="2800" dirty="0"/>
              <a:t> dirigono la produzione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 spostano il lavoro da un impiego all’altro e decidono l’uso della terra</a:t>
            </a:r>
            <a:endParaRPr lang="it-IT" altLang="it-IT" sz="2400" dirty="0"/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990600" y="4343400"/>
            <a:ext cx="7315200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 dirty="0"/>
              <a:t>dal mercante al capitalista:</a:t>
            </a:r>
          </a:p>
          <a:p>
            <a:pPr eaLnBrk="1" hangingPunct="1"/>
            <a:r>
              <a:rPr lang="it-IT" altLang="it-IT" sz="2800" dirty="0"/>
              <a:t> dal profitto dallo </a:t>
            </a:r>
            <a:r>
              <a:rPr lang="it-IT" altLang="it-IT" sz="2800" b="1" dirty="0"/>
              <a:t>scambio</a:t>
            </a:r>
            <a:r>
              <a:rPr lang="it-IT" altLang="it-IT" sz="2800" dirty="0"/>
              <a:t> al profitto dalla </a:t>
            </a:r>
            <a:r>
              <a:rPr lang="it-IT" altLang="it-IT" sz="2800" b="1" dirty="0"/>
              <a:t>produzione</a:t>
            </a:r>
            <a:endParaRPr lang="it-IT" alt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337783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autoUpdateAnimBg="0"/>
      <p:bldP spid="84996" grpId="0" autoUpdateAnimBg="0"/>
      <p:bldP spid="8499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7D7CE05-206F-40AF-BEE4-88B8EDB84F00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it-IT" altLang="it-IT" sz="1400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48749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Le caratteristiche del capitalismo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81756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it-IT" altLang="it-IT"/>
              <a:t>Profitto </a:t>
            </a:r>
            <a:r>
              <a:rPr lang="it-IT" altLang="it-IT" sz="2800">
                <a:sym typeface="Symbol" pitchFamily="18" charset="2"/>
              </a:rPr>
              <a:t></a:t>
            </a:r>
            <a:r>
              <a:rPr lang="it-IT" altLang="it-IT"/>
              <a:t> cosa e come produrre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762000" y="2971800"/>
            <a:ext cx="8175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/>
              <a:t>La produzione </a:t>
            </a:r>
            <a:r>
              <a:rPr lang="it-IT" altLang="it-IT" sz="2800">
                <a:sym typeface="Symbol" pitchFamily="18" charset="2"/>
              </a:rPr>
              <a:t></a:t>
            </a:r>
            <a:r>
              <a:rPr lang="it-IT" altLang="it-IT" sz="2800"/>
              <a:t> redditi (salari, rendite e profitti).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762000" y="3810000"/>
            <a:ext cx="8018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/>
              <a:t>redditi spesi per acquistare beni e servizi</a:t>
            </a:r>
            <a:endParaRPr lang="it-IT" altLang="it-IT" sz="2400"/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914400" y="4648200"/>
            <a:ext cx="78486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dalla spesa dei </a:t>
            </a:r>
            <a:r>
              <a:rPr lang="it-IT" altLang="it-IT" sz="2800" dirty="0" smtClean="0"/>
              <a:t>redditi: condizioni per la </a:t>
            </a:r>
            <a:r>
              <a:rPr lang="it-IT" altLang="it-IT" sz="2800" dirty="0"/>
              <a:t>nuova produzione</a:t>
            </a:r>
            <a:endParaRPr lang="it-IT" altLang="it-IT" sz="2400" dirty="0"/>
          </a:p>
        </p:txBody>
      </p:sp>
    </p:spTree>
    <p:extLst>
      <p:ext uri="{BB962C8B-B14F-4D97-AF65-F5344CB8AC3E}">
        <p14:creationId xmlns:p14="http://schemas.microsoft.com/office/powerpoint/2010/main" val="388476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autoUpdateAnimBg="0"/>
      <p:bldP spid="86020" grpId="0" autoUpdateAnimBg="0"/>
      <p:bldP spid="86021" grpId="0" autoUpdateAnimBg="0"/>
      <p:bldP spid="8602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Definizioni di scienza economica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Cosa studia l’economia?</a:t>
            </a:r>
          </a:p>
          <a:p>
            <a:r>
              <a:rPr lang="it-IT" dirty="0" smtClean="0"/>
              <a:t>1 – il contenuto → studia la produzione, la distribuzione e lo scambio</a:t>
            </a:r>
          </a:p>
          <a:p>
            <a:pPr lvl="1"/>
            <a:r>
              <a:rPr lang="it-IT" dirty="0" smtClean="0"/>
              <a:t>La definizione è quella classica:</a:t>
            </a:r>
          </a:p>
          <a:p>
            <a:r>
              <a:rPr lang="it-IT" dirty="0" smtClean="0"/>
              <a:t>2 – l’aspetto economico delle azioni umane → allocazione di risorse scarse tra molteplici usi al fine di ottenere il miglior risultato possibile: «condotta umana come relazione tra scopi e mezzi scarsi applicabili ad usi alternativi»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490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9D91545-0FF8-400B-9BA4-2748F9D37347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it-IT" altLang="it-IT" sz="1400" smtClean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59204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La seconda definizione è quella neoclassica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838200" y="21336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it-IT" sz="2800" dirty="0"/>
              <a:t>Rivoluzione </a:t>
            </a: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MARGINALISTA</a:t>
            </a:r>
            <a:r>
              <a:rPr lang="it-IT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sz="2800" dirty="0"/>
              <a:t>(1870)</a:t>
            </a:r>
            <a:endParaRPr lang="it-IT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838200" y="274320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ECONOMIA PURA</a:t>
            </a:r>
            <a:r>
              <a:rPr lang="it-IT" sz="2800" dirty="0"/>
              <a:t>: isolare i fenomeni economici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914400" y="3352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it-IT" sz="2800"/>
              <a:t>Modello: scienze naturali ( fisica) </a:t>
            </a:r>
            <a:r>
              <a:rPr lang="it-IT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ECONOMICS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838200" y="4114800"/>
            <a:ext cx="79248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dirty="0"/>
              <a:t>Lionel Robbins (</a:t>
            </a:r>
            <a:r>
              <a:rPr lang="it-IT" altLang="it-IT" sz="2800" dirty="0">
                <a:cs typeface="Times New Roman" pitchFamily="18" charset="0"/>
              </a:rPr>
              <a:t>1898-1984</a:t>
            </a:r>
            <a:r>
              <a:rPr lang="it-IT" altLang="it-IT" sz="2800" dirty="0"/>
              <a:t>) in </a:t>
            </a:r>
            <a:r>
              <a:rPr lang="it-IT" altLang="it-IT" sz="2800" i="1" dirty="0" err="1">
                <a:cs typeface="Times New Roman" pitchFamily="18" charset="0"/>
              </a:rPr>
              <a:t>Essay</a:t>
            </a:r>
            <a:r>
              <a:rPr lang="it-IT" altLang="it-IT" sz="2800" i="1" dirty="0">
                <a:cs typeface="Times New Roman" pitchFamily="18" charset="0"/>
              </a:rPr>
              <a:t> on the Nature and </a:t>
            </a:r>
            <a:r>
              <a:rPr lang="it-IT" altLang="it-IT" sz="2800" i="1" dirty="0" err="1">
                <a:cs typeface="Times New Roman" pitchFamily="18" charset="0"/>
              </a:rPr>
              <a:t>Significance</a:t>
            </a:r>
            <a:r>
              <a:rPr lang="it-IT" altLang="it-IT" sz="2800" i="1" dirty="0">
                <a:cs typeface="Times New Roman" pitchFamily="18" charset="0"/>
              </a:rPr>
              <a:t> of </a:t>
            </a:r>
            <a:r>
              <a:rPr lang="it-IT" altLang="it-IT" sz="2800" i="1" dirty="0" err="1">
                <a:cs typeface="Times New Roman" pitchFamily="18" charset="0"/>
              </a:rPr>
              <a:t>Economic</a:t>
            </a:r>
            <a:r>
              <a:rPr lang="it-IT" altLang="it-IT" sz="2800" i="1" dirty="0">
                <a:cs typeface="Times New Roman" pitchFamily="18" charset="0"/>
              </a:rPr>
              <a:t> Science</a:t>
            </a:r>
            <a:r>
              <a:rPr lang="it-IT" altLang="it-IT" sz="2800" dirty="0">
                <a:cs typeface="Times New Roman" pitchFamily="18" charset="0"/>
              </a:rPr>
              <a:t> </a:t>
            </a:r>
            <a:r>
              <a:rPr lang="it-IT" altLang="it-IT" sz="2800" dirty="0"/>
              <a:t>(1932):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800" b="1" dirty="0">
                <a:solidFill>
                  <a:schemeClr val="tx2"/>
                </a:solidFill>
              </a:rPr>
              <a:t>“studio della condotta umana come relazione tra </a:t>
            </a:r>
            <a:r>
              <a:rPr lang="it-IT" alt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scopi</a:t>
            </a:r>
            <a:r>
              <a:rPr lang="it-IT" altLang="it-IT" sz="2800" b="1" dirty="0">
                <a:solidFill>
                  <a:schemeClr val="tx2"/>
                </a:solidFill>
              </a:rPr>
              <a:t> e </a:t>
            </a:r>
            <a:r>
              <a:rPr lang="it-IT" alt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mezzi</a:t>
            </a:r>
            <a:r>
              <a:rPr lang="it-IT" altLang="it-IT" sz="2800" b="1" dirty="0">
                <a:solidFill>
                  <a:schemeClr val="tx2"/>
                </a:solidFill>
              </a:rPr>
              <a:t> scarsi per </a:t>
            </a:r>
            <a:r>
              <a:rPr lang="it-IT" alt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 alternativi</a:t>
            </a:r>
            <a:r>
              <a:rPr lang="it-IT" altLang="it-IT" sz="2800" b="1" dirty="0">
                <a:solidFill>
                  <a:schemeClr val="tx2"/>
                </a:solidFill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46854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  <p:bldP spid="89092" grpId="0" autoUpdateAnimBg="0"/>
      <p:bldP spid="89093" grpId="0" autoUpdateAnimBg="0"/>
      <p:bldP spid="8909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5EDB583-E654-45CA-A479-B49D69FF372B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it-IT" altLang="it-IT" sz="1400" smtClean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La definizione dell’economica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924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  <a:defRPr/>
            </a:pPr>
            <a:r>
              <a:rPr lang="it-IT" sz="2600" dirty="0"/>
              <a:t>L</a:t>
            </a:r>
            <a:r>
              <a:rPr lang="it-IT" sz="2600" dirty="0">
                <a:solidFill>
                  <a:srgbClr val="C00000"/>
                </a:solidFill>
              </a:rPr>
              <a:t>’</a:t>
            </a:r>
            <a:r>
              <a:rPr lang="it-IT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economica</a:t>
            </a:r>
            <a:r>
              <a:rPr lang="it-IT" sz="2600" dirty="0"/>
              <a:t> è “lo studio di come le società decidono di allocare risorse scarse tra usi alternativi”.</a:t>
            </a:r>
            <a:endParaRPr lang="it-IT" dirty="0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838200" y="2667000"/>
            <a:ext cx="7848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  <a:defRPr/>
            </a:pPr>
            <a:r>
              <a:rPr lang="it-IT" sz="2600" dirty="0"/>
              <a:t>Parole chiave: </a:t>
            </a:r>
            <a:r>
              <a:rPr lang="it-IT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risorse, allocazione, scarsità e usi alternativi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38200" y="3505200"/>
            <a:ext cx="777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  <a:defRPr/>
            </a:pPr>
            <a:r>
              <a:rPr lang="it-IT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Risorse</a:t>
            </a:r>
            <a:r>
              <a:rPr lang="it-IT" sz="2600" dirty="0"/>
              <a:t>: per produrre beni e servizi</a:t>
            </a:r>
            <a:endParaRPr lang="it-IT" dirty="0"/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838200" y="3962400"/>
            <a:ext cx="7696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  <a:defRPr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Allocazione</a:t>
            </a:r>
            <a:r>
              <a:rPr lang="it-IT" sz="2600" dirty="0"/>
              <a:t>: che cosa produrre?</a:t>
            </a:r>
            <a:endParaRPr lang="it-IT" dirty="0"/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838200" y="4495800"/>
            <a:ext cx="76200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Scarsità</a:t>
            </a:r>
            <a:r>
              <a:rPr lang="it-IT" sz="2600" dirty="0"/>
              <a:t>: le risorse sono limitate – alcuni bisogni sono insoddisfatti</a:t>
            </a:r>
            <a:endParaRPr lang="it-IT" dirty="0"/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838200" y="5334000"/>
            <a:ext cx="79248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600" dirty="0"/>
              <a:t>Le risorse </a:t>
            </a:r>
            <a:r>
              <a:rPr lang="it-IT" sz="2800" dirty="0">
                <a:sym typeface="Symbol" pitchFamily="18" charset="2"/>
              </a:rPr>
              <a:t></a:t>
            </a:r>
            <a:r>
              <a:rPr lang="it-IT" sz="2600" dirty="0"/>
              <a:t> utilizzate per fare cose diverse </a:t>
            </a:r>
            <a:r>
              <a:rPr lang="it-IT" sz="2800" dirty="0">
                <a:sym typeface="Symbol" pitchFamily="18" charset="2"/>
              </a:rPr>
              <a:t></a:t>
            </a:r>
            <a:r>
              <a:rPr lang="it-IT" sz="2600" dirty="0"/>
              <a:t> </a:t>
            </a: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scelta</a:t>
            </a:r>
          </a:p>
        </p:txBody>
      </p:sp>
    </p:spTree>
    <p:extLst>
      <p:ext uri="{BB962C8B-B14F-4D97-AF65-F5344CB8AC3E}">
        <p14:creationId xmlns:p14="http://schemas.microsoft.com/office/powerpoint/2010/main" val="410841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utoUpdateAnimBg="0"/>
      <p:bldP spid="90116" grpId="0" autoUpdateAnimBg="0"/>
      <p:bldP spid="90117" grpId="0" autoUpdateAnimBg="0"/>
      <p:bldP spid="90118" grpId="0" autoUpdateAnimBg="0"/>
      <p:bldP spid="90119" grpId="0" autoUpdateAnimBg="0"/>
      <p:bldP spid="9012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Il corso di storia del pensiero economico</a:t>
            </a:r>
            <a:endParaRPr lang="it-IT" sz="3200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Dalla economia classica all’economia Keynesiana (con cenni all’economia contemporanea)</a:t>
            </a:r>
          </a:p>
          <a:p>
            <a:r>
              <a:rPr lang="it-IT" dirty="0" smtClean="0"/>
              <a:t>La «preistoria» dell’economia politica è molto lunga.</a:t>
            </a:r>
          </a:p>
          <a:p>
            <a:r>
              <a:rPr lang="it-IT" dirty="0" smtClean="0"/>
              <a:t>Solo verso la fine del XVI secolo e poi nel XVII l’economia si afferma come disciplina o scienza autonoma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586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28E3197-3248-45D3-8D9F-03145610F44A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it-IT" altLang="it-IT" sz="1400" smtClean="0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comportamento degli individui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914400" y="2133600"/>
            <a:ext cx="7772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r>
              <a:rPr lang="it-IT" altLang="it-IT" dirty="0"/>
              <a:t>L’individuo valuta i suoi bisogni e decide quali soddisfare.</a:t>
            </a:r>
            <a:endParaRPr lang="it-IT" altLang="it-IT" sz="2400" dirty="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914400" y="30480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l">
              <a:spcBef>
                <a:spcPct val="20000"/>
              </a:spcBef>
              <a:buFontTx/>
              <a:buChar char="–"/>
              <a:defRPr/>
            </a:pPr>
            <a:r>
              <a:rPr lang="it-IT" sz="2800" dirty="0"/>
              <a:t>obiettivo </a:t>
            </a:r>
            <a:r>
              <a:rPr lang="it-IT" sz="2800" dirty="0">
                <a:sym typeface="Symbol" pitchFamily="18" charset="2"/>
              </a:rPr>
              <a:t></a:t>
            </a:r>
            <a:r>
              <a:rPr lang="it-IT" sz="2800" dirty="0"/>
              <a:t> la </a:t>
            </a: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massimizzazione</a:t>
            </a:r>
            <a:r>
              <a:rPr lang="it-IT" sz="2800" dirty="0"/>
              <a:t> delle soddisfazioni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7924800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l">
              <a:spcBef>
                <a:spcPct val="20000"/>
              </a:spcBef>
              <a:buFontTx/>
              <a:buChar char="–"/>
              <a:defRPr/>
            </a:pPr>
            <a:r>
              <a:rPr lang="it-IT" sz="2800" dirty="0"/>
              <a:t>Scelta tra alternative </a:t>
            </a:r>
            <a:r>
              <a:rPr lang="it-IT" sz="2800" dirty="0">
                <a:sym typeface="Symbol" pitchFamily="18" charset="2"/>
              </a:rPr>
              <a:t></a:t>
            </a:r>
            <a:r>
              <a:rPr lang="it-IT" sz="2800" dirty="0"/>
              <a:t>  aspetto economico.</a:t>
            </a:r>
          </a:p>
          <a:p>
            <a:pPr lvl="1" algn="l">
              <a:spcBef>
                <a:spcPct val="20000"/>
              </a:spcBef>
              <a:buFontTx/>
              <a:buChar char="–"/>
              <a:defRPr/>
            </a:pPr>
            <a:r>
              <a:rPr lang="it-IT" sz="2800" dirty="0"/>
              <a:t>Quando si è trovata la migliore: </a:t>
            </a: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equilibrio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914400" y="5000625"/>
            <a:ext cx="7772400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r>
              <a:rPr lang="it-IT" altLang="it-IT"/>
              <a:t>solo le questioni di allocazione sono questioni economiche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it-IT" altLang="it-IT" sz="2400"/>
          </a:p>
        </p:txBody>
      </p:sp>
    </p:spTree>
    <p:extLst>
      <p:ext uri="{BB962C8B-B14F-4D97-AF65-F5344CB8AC3E}">
        <p14:creationId xmlns:p14="http://schemas.microsoft.com/office/powerpoint/2010/main" val="63531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autoUpdateAnimBg="0"/>
      <p:bldP spid="91140" grpId="0" autoUpdateAnimBg="0"/>
      <p:bldP spid="91141" grpId="0" autoUpdateAnimBg="0"/>
      <p:bldP spid="9114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differenza tra i due paradigmi</a:t>
            </a:r>
            <a:endParaRPr lang="it-IT" dirty="0"/>
          </a:p>
        </p:txBody>
      </p:sp>
      <p:sp>
        <p:nvSpPr>
          <p:cNvPr id="2150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Paradigma classico: </a:t>
            </a:r>
          </a:p>
          <a:p>
            <a:r>
              <a:rPr lang="it-IT" altLang="it-IT" smtClean="0"/>
              <a:t>condizioni dell’accumulazione del capitale</a:t>
            </a:r>
          </a:p>
          <a:p>
            <a:r>
              <a:rPr lang="it-IT" altLang="it-IT" smtClean="0"/>
              <a:t>Il sovrappiù può essere accumulato</a:t>
            </a:r>
          </a:p>
          <a:p>
            <a:r>
              <a:rPr lang="it-IT" altLang="it-IT" smtClean="0"/>
              <a:t>Paradigma marginalista</a:t>
            </a:r>
          </a:p>
          <a:p>
            <a:r>
              <a:rPr lang="it-IT" altLang="it-IT" smtClean="0"/>
              <a:t>Il mercato è un sistema di coordinamento delle decisioni</a:t>
            </a:r>
          </a:p>
          <a:p>
            <a:r>
              <a:rPr lang="it-IT" altLang="it-IT" smtClean="0"/>
              <a:t>Il sistema è efficiente nel adattarsi ai dati esterni</a:t>
            </a:r>
          </a:p>
        </p:txBody>
      </p:sp>
      <p:sp>
        <p:nvSpPr>
          <p:cNvPr id="2150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4E060DF-F89D-474D-B2CC-73F78BF53E8B}" type="slidenum">
              <a:rPr lang="it-IT" altLang="it-IT" sz="1400" smtClean="0"/>
              <a:pPr eaLnBrk="1" hangingPunct="1"/>
              <a:t>21</a:t>
            </a:fld>
            <a:endParaRPr lang="it-IT" altLang="it-IT" sz="1400" smtClean="0"/>
          </a:p>
        </p:txBody>
      </p:sp>
    </p:spTree>
    <p:extLst>
      <p:ext uri="{BB962C8B-B14F-4D97-AF65-F5344CB8AC3E}">
        <p14:creationId xmlns:p14="http://schemas.microsoft.com/office/powerpoint/2010/main" val="426563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Storia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 smtClean="0"/>
              <a:t>Schumpeter</a:t>
            </a:r>
            <a:r>
              <a:rPr lang="it-IT" dirty="0" smtClean="0"/>
              <a:t>: 1: storia del pensiero economico e 2. storia dell’analisi economica</a:t>
            </a:r>
          </a:p>
          <a:p>
            <a:r>
              <a:rPr lang="it-IT" dirty="0" smtClean="0"/>
              <a:t>1. «storia di tutte le opinioni e desideri su questioni economiche e specialmente di politica economica che in una certa età e in un certo luogo fluttuano nella coscienza collettiva» I fatti e la cultura sono importanti: </a:t>
            </a:r>
            <a:r>
              <a:rPr lang="it-IT" b="1" dirty="0" smtClean="0"/>
              <a:t>storia esogena</a:t>
            </a:r>
          </a:p>
          <a:p>
            <a:r>
              <a:rPr lang="it-IT" dirty="0" smtClean="0"/>
              <a:t>2. storia delle proposizioni scientifiche: progressivo affrancamento dagli errori e scoperta di verità: </a:t>
            </a:r>
            <a:r>
              <a:rPr lang="it-IT" b="1" dirty="0" smtClean="0"/>
              <a:t>storia endogena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711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Economia e ideologia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L’analisi economica è influenzata dai </a:t>
            </a:r>
            <a:r>
              <a:rPr lang="it-IT" b="1" dirty="0" smtClean="0"/>
              <a:t>giudizi di valore</a:t>
            </a:r>
            <a:r>
              <a:rPr lang="it-IT" dirty="0" smtClean="0"/>
              <a:t>? </a:t>
            </a:r>
            <a:r>
              <a:rPr lang="it-IT" b="1" dirty="0" smtClean="0"/>
              <a:t>Scienze sociali </a:t>
            </a:r>
            <a:r>
              <a:rPr lang="it-IT" dirty="0" smtClean="0"/>
              <a:t>e </a:t>
            </a:r>
            <a:r>
              <a:rPr lang="it-IT" b="1" dirty="0" smtClean="0"/>
              <a:t>scienze naturali</a:t>
            </a:r>
          </a:p>
          <a:p>
            <a:r>
              <a:rPr lang="it-IT" dirty="0" err="1" smtClean="0"/>
              <a:t>Schumpeter</a:t>
            </a:r>
            <a:r>
              <a:rPr lang="it-IT" dirty="0" smtClean="0"/>
              <a:t>: differenza tra visione ed analisi</a:t>
            </a:r>
          </a:p>
          <a:p>
            <a:r>
              <a:rPr lang="it-IT" dirty="0" smtClean="0"/>
              <a:t>La visione: preanalitica – preferenze e opinioni del ricercatore prima della analisi</a:t>
            </a:r>
          </a:p>
          <a:p>
            <a:r>
              <a:rPr lang="it-IT" dirty="0" smtClean="0"/>
              <a:t>Analisi: più si procede nell’analisi più ci si libera dai pregiudizi: ci si libera dall’ideologia.</a:t>
            </a:r>
          </a:p>
          <a:p>
            <a:pPr lvl="1"/>
            <a:r>
              <a:rPr lang="it-IT" dirty="0" smtClean="0"/>
              <a:t>Come? Metodo scientifico: deduzioni e verifiche empiriche</a:t>
            </a:r>
          </a:p>
          <a:p>
            <a:r>
              <a:rPr lang="it-IT" dirty="0" smtClean="0"/>
              <a:t>M. </a:t>
            </a:r>
            <a:r>
              <a:rPr lang="it-IT" dirty="0" err="1" smtClean="0"/>
              <a:t>Dobb</a:t>
            </a:r>
            <a:r>
              <a:rPr lang="it-IT" dirty="0" smtClean="0"/>
              <a:t>: in questo modo l’analisi viene ristretta ai soli strumenti tecnici, non alla spiegazione dei grandi fenomeni e alla loro predizione.</a:t>
            </a:r>
          </a:p>
          <a:p>
            <a:r>
              <a:rPr lang="it-IT" dirty="0" smtClean="0"/>
              <a:t>L’astrazione da cui parte la teoria è influenzata dai giudizi di valore: cosa è giusto e cosa è importante.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250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Marx</a:t>
            </a:r>
            <a:r>
              <a:rPr lang="it-IT" dirty="0" smtClean="0"/>
              <a:t> e l’ideologia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Secondo </a:t>
            </a:r>
            <a:r>
              <a:rPr lang="it-IT" dirty="0" err="1" smtClean="0"/>
              <a:t>Marx</a:t>
            </a:r>
            <a:r>
              <a:rPr lang="it-IT" dirty="0" smtClean="0"/>
              <a:t> l’influenza dell’ideologia dipende dal contesto storico.</a:t>
            </a:r>
          </a:p>
          <a:p>
            <a:r>
              <a:rPr lang="it-IT" dirty="0" smtClean="0"/>
              <a:t>Periodo classico: 1. la borghesia combatte l’aristocrazia per un nuovo ordine: occorre analizzare scientificamente la realtà – ricercatori spassionati</a:t>
            </a:r>
          </a:p>
          <a:p>
            <a:r>
              <a:rPr lang="it-IT" dirty="0" smtClean="0"/>
              <a:t>Periodo «volgare» 2. la borghesia ha conquistato il potere: ora non importa se una teoria è vera, ma se giustifica lo status quo: pugilatori a pagamento (armonie economiche)</a:t>
            </a:r>
          </a:p>
          <a:p>
            <a:r>
              <a:rPr lang="it-IT" dirty="0" smtClean="0"/>
              <a:t>Analisi profonda: le leggi di movimento del sistema economico</a:t>
            </a:r>
          </a:p>
          <a:p>
            <a:r>
              <a:rPr lang="it-IT" dirty="0" smtClean="0"/>
              <a:t>Analisi superficiale: pura descrizione dei fatti senza cercare le leggi di funzionamento del sistema.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92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Scienza economica e storia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L’orbita della luna non cambia nel tempo</a:t>
            </a:r>
          </a:p>
          <a:p>
            <a:r>
              <a:rPr lang="it-IT" dirty="0" smtClean="0"/>
              <a:t>L’organizzazione della società e dell’economia cambia.</a:t>
            </a:r>
          </a:p>
          <a:p>
            <a:r>
              <a:rPr lang="it-IT" dirty="0" smtClean="0"/>
              <a:t>Tradizione comando e mercato.</a:t>
            </a:r>
          </a:p>
          <a:p>
            <a:r>
              <a:rPr lang="it-IT" dirty="0" smtClean="0"/>
              <a:t>I classici: studiano il capitalismo</a:t>
            </a:r>
          </a:p>
          <a:p>
            <a:r>
              <a:rPr lang="it-IT" dirty="0" smtClean="0"/>
              <a:t>I neoclassici – il comportamento economico «universale»: primato deduzione</a:t>
            </a:r>
          </a:p>
          <a:p>
            <a:r>
              <a:rPr lang="it-IT" dirty="0" smtClean="0"/>
              <a:t>Gli storicisti: esistono solo leggi relative ad un contesto determinato: deduzione e storia economica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493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Questioni del metodo </a:t>
            </a:r>
            <a:r>
              <a:rPr lang="it-IT" sz="4000" dirty="0" err="1" smtClean="0"/>
              <a:t>scienetifico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1. Positivismo logico e circolo di Vienna</a:t>
            </a:r>
          </a:p>
          <a:p>
            <a:pPr lvl="1"/>
            <a:r>
              <a:rPr lang="it-IT" dirty="0" smtClean="0"/>
              <a:t>Teoria: struttura deduttiva – poi verifica empirica delle proposizioni – l’esperimento valida la teoria.</a:t>
            </a:r>
          </a:p>
          <a:p>
            <a:pPr lvl="1"/>
            <a:r>
              <a:rPr lang="it-IT" dirty="0" smtClean="0"/>
              <a:t>Avvicinamento alla </a:t>
            </a:r>
            <a:r>
              <a:rPr lang="it-IT" b="1" dirty="0" smtClean="0"/>
              <a:t>verità</a:t>
            </a:r>
            <a:endParaRPr lang="it-IT" dirty="0" smtClean="0"/>
          </a:p>
          <a:p>
            <a:pPr lvl="1"/>
            <a:r>
              <a:rPr lang="it-IT" dirty="0" smtClean="0"/>
              <a:t>In economia non si possono fare esperimenti di laboratorio</a:t>
            </a:r>
          </a:p>
          <a:p>
            <a:pPr lvl="1"/>
            <a:r>
              <a:rPr lang="it-IT" dirty="0" smtClean="0"/>
              <a:t>Verifiche statistiche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7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Popper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Insoddisfazione per il positivismo logico:</a:t>
            </a:r>
          </a:p>
          <a:p>
            <a:r>
              <a:rPr lang="it-IT" dirty="0" smtClean="0"/>
              <a:t>Non esistono verifiche definitive</a:t>
            </a:r>
          </a:p>
          <a:p>
            <a:r>
              <a:rPr lang="it-IT" dirty="0" smtClean="0"/>
              <a:t>Verifica positiva: la teoria non è falsificata, ma non possiamo escludere che in futuro non sia smentita</a:t>
            </a:r>
          </a:p>
          <a:p>
            <a:r>
              <a:rPr lang="it-IT" dirty="0" smtClean="0"/>
              <a:t>Una teoria è scientifica se è falsificabile. Finché non è falsificata è valida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983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Kuhn e i paradigmi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Paradigmi: approccio dominante nella scienza in un determinato momento: insieme di conoscenze organizzate</a:t>
            </a:r>
          </a:p>
          <a:p>
            <a:r>
              <a:rPr lang="it-IT" dirty="0" smtClean="0"/>
              <a:t>All’interno del paradigma si creano «rompicapo». Nei periodi di scienza normale i ricercatori cercano le soluzioni per allargare la spiegazione dei fenomeni</a:t>
            </a:r>
          </a:p>
          <a:p>
            <a:r>
              <a:rPr lang="it-IT" dirty="0" smtClean="0"/>
              <a:t>Anomalie: eventi non spiegabili e contraddizioni – cresce l’insoddisfazione per il paradigma</a:t>
            </a:r>
          </a:p>
          <a:p>
            <a:r>
              <a:rPr lang="it-IT" dirty="0" smtClean="0"/>
              <a:t>Si crea un paradigma alternativo. Se prevale: </a:t>
            </a:r>
            <a:r>
              <a:rPr lang="it-IT" b="1" dirty="0" smtClean="0"/>
              <a:t>rivoluzione scientifica</a:t>
            </a:r>
          </a:p>
          <a:p>
            <a:r>
              <a:rPr lang="it-IT" dirty="0" smtClean="0"/>
              <a:t>Quale paradigma scegliere: accuratezza, coerenza, portata esplicativa, semplicità utilità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64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Lakatos</a:t>
            </a:r>
            <a:r>
              <a:rPr lang="it-IT" dirty="0" smtClean="0"/>
              <a:t> e i programmi di ricerca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Programmi di ricerca in competizione</a:t>
            </a:r>
          </a:p>
          <a:p>
            <a:r>
              <a:rPr lang="it-IT" dirty="0" smtClean="0"/>
              <a:t>Nucleo del programma. Viene accettato e non si cerca di falsificarlo</a:t>
            </a:r>
          </a:p>
          <a:p>
            <a:r>
              <a:rPr lang="it-IT" dirty="0" smtClean="0"/>
              <a:t>Dal nucleo si elaborano le </a:t>
            </a:r>
            <a:r>
              <a:rPr lang="it-IT" b="1" dirty="0" smtClean="0"/>
              <a:t>leggi</a:t>
            </a:r>
            <a:r>
              <a:rPr lang="it-IT" dirty="0" smtClean="0"/>
              <a:t> che vengono discusse. La falsificazione della legge non riguarda il nucleo.</a:t>
            </a:r>
          </a:p>
          <a:p>
            <a:r>
              <a:rPr lang="it-IT" dirty="0" smtClean="0"/>
              <a:t>Se però si accumulano le falsificazioni e le anomalie il programma degenera e viene abbandonato a favore di uno più progressivo.</a:t>
            </a:r>
          </a:p>
          <a:p>
            <a:r>
              <a:rPr lang="it-IT" dirty="0" smtClean="0"/>
              <a:t>Presenza contemporanea di </a:t>
            </a:r>
            <a:r>
              <a:rPr lang="it-IT" b="1" dirty="0" smtClean="0"/>
              <a:t>programmi alternativi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680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Gli argomenti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600" dirty="0" smtClean="0"/>
              <a:t>La «preistoria»: il pensiero dell’epoca classica e del medioevo.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 smtClean="0"/>
              <a:t>Le </a:t>
            </a:r>
            <a:r>
              <a:rPr lang="it-IT" sz="1600" dirty="0"/>
              <a:t>origini della scienza economica e i primi sistemi di economia politica: i mercantilisti, </a:t>
            </a:r>
            <a:r>
              <a:rPr lang="it-IT" sz="1600" dirty="0" smtClean="0"/>
              <a:t>gli economisti </a:t>
            </a:r>
            <a:r>
              <a:rPr lang="it-IT" sz="1600" dirty="0"/>
              <a:t>italiani del 700 e i fisiocratici.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La costruzione della teoria classica: Adam Smith.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Gli sviluppi dell'economia classica nell'ottocento e la teoria del valore e dello sviluppo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economico capitalistico (Malthus, </a:t>
            </a:r>
            <a:r>
              <a:rPr lang="it-IT" sz="1600" dirty="0" err="1"/>
              <a:t>Sismondi</a:t>
            </a:r>
            <a:r>
              <a:rPr lang="it-IT" sz="1600" dirty="0"/>
              <a:t>, Ricardo).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La teoria economica di Karl </a:t>
            </a:r>
            <a:r>
              <a:rPr lang="it-IT" sz="1600" dirty="0" err="1"/>
              <a:t>Marx</a:t>
            </a:r>
            <a:r>
              <a:rPr lang="it-IT" sz="1600" dirty="0"/>
              <a:t>: continuità e critica dell'economia classica.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La "rivoluzione marginalista": i fondatori (</a:t>
            </a:r>
            <a:r>
              <a:rPr lang="it-IT" sz="1600" dirty="0" err="1"/>
              <a:t>Jevons</a:t>
            </a:r>
            <a:r>
              <a:rPr lang="it-IT" sz="1600" dirty="0"/>
              <a:t> </a:t>
            </a:r>
            <a:r>
              <a:rPr lang="it-IT" sz="1600" dirty="0" err="1"/>
              <a:t>Menger</a:t>
            </a:r>
            <a:r>
              <a:rPr lang="it-IT" sz="1600" dirty="0"/>
              <a:t> e </a:t>
            </a:r>
            <a:r>
              <a:rPr lang="it-IT" sz="1600" dirty="0" err="1"/>
              <a:t>Walras</a:t>
            </a:r>
            <a:r>
              <a:rPr lang="it-IT" sz="1600" dirty="0"/>
              <a:t>) e gli sviluppi successivi (</a:t>
            </a:r>
            <a:r>
              <a:rPr lang="it-IT" sz="1600" dirty="0" smtClean="0"/>
              <a:t>il filone </a:t>
            </a:r>
            <a:r>
              <a:rPr lang="it-IT" sz="1600" dirty="0"/>
              <a:t>austriaco e l'equilibrio parziale di Alfred Marshall).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Il marginalismo in Italia: Maffeo Pantaleoni e Vilfredo Pareto.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La </a:t>
            </a:r>
            <a:r>
              <a:rPr lang="it-IT" sz="1600" dirty="0" smtClean="0"/>
              <a:t>rivoluzione del novecento: </a:t>
            </a:r>
            <a:r>
              <a:rPr lang="it-IT" sz="1600" dirty="0"/>
              <a:t>la teoria macroeconomia di John </a:t>
            </a:r>
            <a:r>
              <a:rPr lang="it-IT" sz="1600" dirty="0" err="1"/>
              <a:t>Maynard</a:t>
            </a:r>
            <a:r>
              <a:rPr lang="it-IT" sz="1600" dirty="0"/>
              <a:t> Keynes e </a:t>
            </a:r>
            <a:r>
              <a:rPr lang="it-IT" sz="1600" dirty="0" smtClean="0"/>
              <a:t>gli sviluppi </a:t>
            </a:r>
            <a:r>
              <a:rPr lang="it-IT" sz="1600" dirty="0"/>
              <a:t>successivi. </a:t>
            </a:r>
            <a:endParaRPr lang="it-IT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 smtClean="0"/>
              <a:t>La </a:t>
            </a:r>
            <a:r>
              <a:rPr lang="it-IT" sz="1600" dirty="0"/>
              <a:t>teoria dello sviluppo economico di J. </a:t>
            </a:r>
            <a:r>
              <a:rPr lang="it-IT" sz="1600" dirty="0" err="1"/>
              <a:t>Schumpeter</a:t>
            </a:r>
            <a:r>
              <a:rPr lang="it-IT" sz="1600" dirty="0"/>
              <a:t>, i modelli di teoria della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/>
              <a:t>crescita (</a:t>
            </a:r>
            <a:r>
              <a:rPr lang="it-IT" sz="1600" dirty="0" err="1"/>
              <a:t>Harrod</a:t>
            </a:r>
            <a:r>
              <a:rPr lang="it-IT" sz="1600" dirty="0"/>
              <a:t>, Domar e </a:t>
            </a:r>
            <a:r>
              <a:rPr lang="it-IT" sz="1600" dirty="0" err="1"/>
              <a:t>Solow</a:t>
            </a:r>
            <a:r>
              <a:rPr lang="it-IT" sz="1600" dirty="0"/>
              <a:t>). I problemi della distribuzione e </a:t>
            </a:r>
            <a:r>
              <a:rPr lang="it-IT" sz="1600" dirty="0" err="1" smtClean="0"/>
              <a:t>Sraffa</a:t>
            </a:r>
            <a:r>
              <a:rPr lang="it-IT" sz="16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 smtClean="0"/>
              <a:t>Il </a:t>
            </a:r>
            <a:r>
              <a:rPr lang="it-IT" sz="1600" dirty="0"/>
              <a:t>contributo di Hayek e il monetarismo. Problemi dell'economia del benessere</a:t>
            </a:r>
          </a:p>
          <a:p>
            <a:pPr marL="400050" lvl="1" indent="0">
              <a:buNone/>
            </a:pPr>
            <a:endParaRPr lang="it-IT" sz="1600" dirty="0" smtClean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Storia del pensiero economico - Unità 1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854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Feyrabend</a:t>
            </a:r>
            <a:r>
              <a:rPr lang="it-IT" dirty="0" smtClean="0"/>
              <a:t>: tutto va bene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Le regole metodologiche limitano la creatività</a:t>
            </a:r>
          </a:p>
          <a:p>
            <a:r>
              <a:rPr lang="it-IT" dirty="0" smtClean="0"/>
              <a:t>Non solo è difficile scoprire la verità ma la verità </a:t>
            </a:r>
            <a:r>
              <a:rPr lang="it-IT" b="1" dirty="0" smtClean="0"/>
              <a:t>assoluta </a:t>
            </a:r>
            <a:r>
              <a:rPr lang="it-IT" dirty="0" smtClean="0"/>
              <a:t>non esiste</a:t>
            </a:r>
          </a:p>
          <a:p>
            <a:r>
              <a:rPr lang="it-IT" dirty="0" smtClean="0"/>
              <a:t>Perché prevalgono alcune teorie e non altre:</a:t>
            </a:r>
          </a:p>
          <a:p>
            <a:r>
              <a:rPr lang="it-IT" dirty="0" smtClean="0"/>
              <a:t>Approccio retorico: vincono le teorie più </a:t>
            </a:r>
            <a:r>
              <a:rPr lang="it-IT" b="1" dirty="0" smtClean="0"/>
              <a:t>persuasive</a:t>
            </a:r>
            <a:r>
              <a:rPr lang="it-IT" dirty="0" smtClean="0"/>
              <a:t>. Si accetta ciò che è più </a:t>
            </a:r>
            <a:r>
              <a:rPr lang="it-IT" b="1" dirty="0" smtClean="0"/>
              <a:t>ragionevole</a:t>
            </a:r>
            <a:r>
              <a:rPr lang="it-IT" dirty="0" smtClean="0"/>
              <a:t>, non necessariamente vero.</a:t>
            </a:r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955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Economia e metodo scientifico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06769"/>
            <a:ext cx="8229600" cy="4525963"/>
          </a:xfrm>
        </p:spPr>
        <p:txBody>
          <a:bodyPr>
            <a:noAutofit/>
          </a:bodyPr>
          <a:lstStyle/>
          <a:p>
            <a:r>
              <a:rPr lang="it-IT" sz="1800" dirty="0" smtClean="0"/>
              <a:t>Possiamo vedere come nel corso della storia si sono succeduti diversi </a:t>
            </a:r>
            <a:r>
              <a:rPr lang="it-IT" sz="1800" b="1" dirty="0" smtClean="0"/>
              <a:t>paradigmi</a:t>
            </a:r>
            <a:r>
              <a:rPr lang="it-IT" sz="1800" dirty="0" smtClean="0"/>
              <a:t>:</a:t>
            </a:r>
          </a:p>
          <a:p>
            <a:r>
              <a:rPr lang="it-IT" sz="1800" dirty="0" smtClean="0"/>
              <a:t>Economia classica</a:t>
            </a:r>
          </a:p>
          <a:p>
            <a:r>
              <a:rPr lang="it-IT" sz="1800" dirty="0" smtClean="0"/>
              <a:t>Economia neoclassica</a:t>
            </a:r>
          </a:p>
          <a:p>
            <a:r>
              <a:rPr lang="it-IT" sz="1800" dirty="0" smtClean="0"/>
              <a:t>Economia keynesiana</a:t>
            </a:r>
          </a:p>
          <a:p>
            <a:r>
              <a:rPr lang="it-IT" sz="1800" dirty="0" smtClean="0"/>
              <a:t>Ritorno dell’economia neoclassica (neoliberismo e globalizzazione)</a:t>
            </a:r>
          </a:p>
          <a:p>
            <a:r>
              <a:rPr lang="it-IT" sz="1800" dirty="0" smtClean="0"/>
              <a:t>Queste impostazioni sono presenti anche come </a:t>
            </a:r>
            <a:r>
              <a:rPr lang="it-IT" sz="1800" b="1" dirty="0" smtClean="0"/>
              <a:t>programmi di ricerca alternativi</a:t>
            </a:r>
          </a:p>
          <a:p>
            <a:r>
              <a:rPr lang="it-IT" sz="1800" dirty="0" smtClean="0"/>
              <a:t>La struttura sociale e l’epoca storica influenzano l’evoluzione delle teorie</a:t>
            </a:r>
          </a:p>
          <a:p>
            <a:r>
              <a:rPr lang="it-IT" sz="1800" dirty="0" smtClean="0"/>
              <a:t>Le teorie riflettono anche le preferenze sui giudizi di valore</a:t>
            </a:r>
          </a:p>
          <a:p>
            <a:r>
              <a:rPr lang="it-IT" sz="1800" dirty="0" smtClean="0"/>
              <a:t>La storia dell’economia politica serve a affrontare l’economia «positiva» con atteggiamento critico e a comprendere i problemi. Non si tratta di una dimensione solo tecnica.</a:t>
            </a:r>
          </a:p>
          <a:p>
            <a:r>
              <a:rPr lang="it-IT" sz="1800" dirty="0" smtClean="0"/>
              <a:t>Dopotutto l’economia nasce con il fine di perseguire il benessere di tutti noi</a:t>
            </a:r>
          </a:p>
          <a:p>
            <a:r>
              <a:rPr lang="it-IT" sz="1800" dirty="0" err="1" smtClean="0"/>
              <a:t>Wody</a:t>
            </a:r>
            <a:r>
              <a:rPr lang="it-IT" sz="1800" dirty="0" smtClean="0"/>
              <a:t> Allen: «mi piace l’economia perché parla dei soldi»</a:t>
            </a:r>
            <a:endParaRPr lang="it-IT" sz="1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068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«scienza economica»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Perché l’economia diviene una scienza autonoma solo recentemente.</a:t>
            </a:r>
          </a:p>
          <a:p>
            <a:r>
              <a:rPr lang="it-IT" dirty="0" smtClean="0"/>
              <a:t>La nascita della «scienza»: fenomeno lento e graduale.</a:t>
            </a:r>
          </a:p>
          <a:p>
            <a:r>
              <a:rPr lang="it-IT" dirty="0" smtClean="0"/>
              <a:t>Origine nei fatti e nella cultura: </a:t>
            </a:r>
          </a:p>
          <a:p>
            <a:r>
              <a:rPr lang="it-IT" dirty="0" smtClean="0"/>
              <a:t>Fatti:</a:t>
            </a:r>
          </a:p>
          <a:p>
            <a:pPr lvl="1"/>
            <a:r>
              <a:rPr lang="it-IT" dirty="0" smtClean="0"/>
              <a:t>dalle economie autosufficienti alle economie basate sulla produzione e sui commerci</a:t>
            </a:r>
          </a:p>
          <a:p>
            <a:pPr lvl="1"/>
            <a:r>
              <a:rPr lang="it-IT" dirty="0" smtClean="0"/>
              <a:t>Attività economica: assume maggiore importanza e diviene più complessa</a:t>
            </a:r>
          </a:p>
          <a:p>
            <a:pPr lvl="1"/>
            <a:r>
              <a:rPr lang="it-IT" dirty="0" smtClean="0"/>
              <a:t>Occorre una riflessione sistematica da parte di specialisti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349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società feudale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Cultura:</a:t>
            </a:r>
          </a:p>
          <a:p>
            <a:pPr lvl="1"/>
            <a:r>
              <a:rPr lang="it-IT" dirty="0" smtClean="0"/>
              <a:t>Società feudale: primato del pensiero religioso </a:t>
            </a:r>
            <a:r>
              <a:rPr lang="it-IT" dirty="0" smtClean="0">
                <a:sym typeface="Symbol" panose="05050102010706020507" pitchFamily="18" charset="2"/>
              </a:rPr>
              <a:t> la conoscenza deriva dalla rivelazione divina – il sole gira intorno alla terra</a:t>
            </a:r>
          </a:p>
          <a:p>
            <a:pPr lvl="1"/>
            <a:r>
              <a:rPr lang="it-IT" dirty="0" smtClean="0">
                <a:sym typeface="Symbol" panose="05050102010706020507" pitchFamily="18" charset="2"/>
              </a:rPr>
              <a:t>Per le scienze umane: il comportamento è conforme al progetto divino? L’economia è un problema morale</a:t>
            </a:r>
          </a:p>
          <a:p>
            <a:pPr lvl="1"/>
            <a:r>
              <a:rPr lang="it-IT" dirty="0" smtClean="0">
                <a:sym typeface="Symbol" panose="05050102010706020507" pitchFamily="18" charset="2"/>
              </a:rPr>
              <a:t>Es. il prezzo è </a:t>
            </a:r>
            <a:r>
              <a:rPr lang="it-IT" dirty="0" smtClean="0">
                <a:sym typeface="Symbol" panose="05050102010706020507" pitchFamily="18" charset="2"/>
              </a:rPr>
              <a:t>giusto? </a:t>
            </a:r>
            <a:r>
              <a:rPr lang="it-IT" dirty="0" smtClean="0">
                <a:sym typeface="Symbol" panose="05050102010706020507" pitchFamily="18" charset="2"/>
              </a:rPr>
              <a:t>E’</a:t>
            </a:r>
            <a:r>
              <a:rPr lang="it-IT" dirty="0" smtClean="0">
                <a:sym typeface="Symbol" panose="05050102010706020507" pitchFamily="18" charset="2"/>
              </a:rPr>
              <a:t> </a:t>
            </a:r>
            <a:r>
              <a:rPr lang="it-IT" dirty="0" smtClean="0">
                <a:sym typeface="Symbol" panose="05050102010706020507" pitchFamily="18" charset="2"/>
              </a:rPr>
              <a:t>lecito richiedere un interesse sui </a:t>
            </a:r>
            <a:r>
              <a:rPr lang="it-IT" dirty="0" smtClean="0">
                <a:sym typeface="Symbol" panose="05050102010706020507" pitchFamily="18" charset="2"/>
              </a:rPr>
              <a:t>prestiti?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13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società moderna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La conoscenza non deriva dalla rivelazione dall’alto ma dall’osservazione dei fatti e dalla logica delle deduzioni.</a:t>
            </a:r>
          </a:p>
          <a:p>
            <a:r>
              <a:rPr lang="it-IT" dirty="0" smtClean="0"/>
              <a:t>Metafora di Dio come orologiaio, una volta creato l’universo sta a noi scoprirne il funzionamento (come se osservassimo il funzionamento di un orologio).</a:t>
            </a:r>
          </a:p>
          <a:p>
            <a:r>
              <a:rPr lang="it-IT" dirty="0" smtClean="0"/>
              <a:t>Prima le scienze naturali. Come funziona l’universo (Galilei, Newton)</a:t>
            </a:r>
          </a:p>
          <a:p>
            <a:r>
              <a:rPr lang="it-IT" dirty="0" smtClean="0"/>
              <a:t>Poi le scienze sociali: anche la società ha le sue leggi che vanno studiate.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826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02427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/>
              <a:t>L’Organizzazione della Vita Materiale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29968"/>
            <a:ext cx="8229600" cy="4096195"/>
          </a:xfrm>
        </p:spPr>
        <p:txBody>
          <a:bodyPr>
            <a:normAutofit fontScale="92500"/>
          </a:bodyPr>
          <a:lstStyle/>
          <a:p>
            <a:r>
              <a:rPr lang="it-IT" altLang="it-IT" dirty="0"/>
              <a:t>Le tre forme basilari dell’organizzazione della attività economica</a:t>
            </a:r>
            <a:endParaRPr lang="it-IT" altLang="it-IT" sz="4000" dirty="0"/>
          </a:p>
          <a:p>
            <a:r>
              <a:rPr lang="it-IT" sz="3600" b="1" dirty="0" smtClean="0"/>
              <a:t>La tradizione: </a:t>
            </a:r>
            <a:r>
              <a:rPr lang="it-IT" dirty="0" smtClean="0"/>
              <a:t>non ha bisogno di teorizzazione</a:t>
            </a:r>
          </a:p>
          <a:p>
            <a:r>
              <a:rPr lang="it-IT" sz="3600" b="1" dirty="0" smtClean="0"/>
              <a:t>Il comando: </a:t>
            </a:r>
            <a:r>
              <a:rPr lang="it-IT" dirty="0" smtClean="0"/>
              <a:t>spiegazione politica</a:t>
            </a:r>
            <a:r>
              <a:rPr lang="it-IT" dirty="0"/>
              <a:t> </a:t>
            </a:r>
            <a:r>
              <a:rPr lang="it-IT" dirty="0" smtClean="0"/>
              <a:t>e giuridica</a:t>
            </a:r>
          </a:p>
          <a:p>
            <a:r>
              <a:rPr lang="it-IT" sz="3600" b="1" dirty="0" smtClean="0"/>
              <a:t>Il mercato: </a:t>
            </a:r>
            <a:r>
              <a:rPr lang="it-IT" dirty="0" smtClean="0"/>
              <a:t>occorre una scienza particolare</a:t>
            </a:r>
            <a:endParaRPr lang="it-IT" sz="3600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Storia del pensiero economico - Unità 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625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4BCEE88-0573-4F7A-B0A4-93F1083F4FF3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it-IT" altLang="it-IT" sz="1400" smtClean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070310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L’attività economica e le formazioni sociali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7620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 dirty="0"/>
              <a:t>Modi diversi di organizzare l’attività economica nelle diverse società</a:t>
            </a:r>
            <a:endParaRPr lang="it-IT" altLang="it-IT" sz="2400" dirty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990600" y="2819400"/>
            <a:ext cx="723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altLang="it-IT" sz="2800"/>
              <a:t>Ad esempio:</a:t>
            </a:r>
            <a:endParaRPr lang="it-IT" altLang="it-IT" sz="2000"/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914400" y="3471863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l">
              <a:spcBef>
                <a:spcPct val="20000"/>
              </a:spcBef>
              <a:buFontTx/>
              <a:buChar char="–"/>
              <a:defRPr/>
            </a:pPr>
            <a:r>
              <a:rPr lang="it-IT" sz="2800" dirty="0"/>
              <a:t>Il </a:t>
            </a:r>
            <a:r>
              <a:rPr lang="it-IT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feudalesimo</a:t>
            </a:r>
            <a:r>
              <a:rPr lang="it-IT" sz="2800" b="1" dirty="0"/>
              <a:t> </a:t>
            </a:r>
            <a:r>
              <a:rPr lang="it-IT" sz="2800" dirty="0"/>
              <a:t>(Europa occidentale del medio evo</a:t>
            </a:r>
            <a:r>
              <a:rPr lang="it-IT" sz="2800" dirty="0" smtClean="0"/>
              <a:t>) prevale la tradizione</a:t>
            </a:r>
            <a:endParaRPr lang="it-IT" dirty="0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447800" y="4331676"/>
            <a:ext cx="6705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it-IT" sz="2800" dirty="0"/>
              <a:t>- L’economia </a:t>
            </a:r>
            <a:r>
              <a:rPr lang="it-IT" sz="2800" dirty="0" smtClean="0"/>
              <a:t>- </a:t>
            </a:r>
            <a:r>
              <a:rPr lang="it-IT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pianificata</a:t>
            </a:r>
            <a:r>
              <a:rPr lang="it-IT" sz="2800" dirty="0" smtClean="0"/>
              <a:t> </a:t>
            </a:r>
            <a:r>
              <a:rPr lang="it-IT" sz="2800" dirty="0"/>
              <a:t>dell’ Unione </a:t>
            </a:r>
            <a:r>
              <a:rPr lang="it-IT" sz="2800" dirty="0" smtClean="0"/>
              <a:t>Sovietica – prevale il comando</a:t>
            </a:r>
            <a:endParaRPr lang="it-IT" sz="2800" dirty="0"/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990600" y="5277826"/>
            <a:ext cx="7315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l">
              <a:spcBef>
                <a:spcPct val="20000"/>
              </a:spcBef>
              <a:buFontTx/>
              <a:buChar char="–"/>
              <a:defRPr/>
            </a:pPr>
            <a:r>
              <a:rPr lang="it-IT" sz="2800" dirty="0"/>
              <a:t>Il </a:t>
            </a:r>
            <a:r>
              <a:rPr lang="it-IT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capitalismo</a:t>
            </a:r>
            <a:r>
              <a:rPr lang="it-IT" sz="2800" dirty="0"/>
              <a:t> dell’Europa occidentale, degli Stati Uniti e del </a:t>
            </a:r>
            <a:r>
              <a:rPr lang="it-IT" sz="2800" dirty="0" smtClean="0"/>
              <a:t>Giappone prevale il mercato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427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utoUpdateAnimBg="0"/>
      <p:bldP spid="68612" grpId="0" autoUpdateAnimBg="0"/>
      <p:bldP spid="68613" grpId="0" autoUpdateAnimBg="0"/>
      <p:bldP spid="68614" grpId="0" autoUpdateAnimBg="0"/>
      <p:bldP spid="6861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5BD4465-063E-4C22-A800-DDD53AE5274F}" type="slidenum">
              <a:rPr lang="it-IT" altLang="it-IT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it-IT" altLang="it-IT" sz="1400" smtClean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mercato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3315341"/>
            <a:ext cx="7772400" cy="304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Esempio: il programmatore di computer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t-IT" sz="2400" dirty="0" smtClean="0"/>
              <a:t>Probabilmente i genitori non erano programmatori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t-IT" sz="2400" dirty="0" smtClean="0"/>
              <a:t>Il governo non ha ordinato a quella persona di fare il programmatore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Forze di mercato</a:t>
            </a:r>
            <a:r>
              <a:rPr lang="it-IT" sz="2800" dirty="0" smtClean="0"/>
              <a:t>: dati i gusti e le abilità, i compensi  previsti stimolano a diventare programmatori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914400" y="1838587"/>
            <a:ext cx="7848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/>
              <a:t>Relazioni sociali contrattuali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/>
              <a:t>Scambi volontari -&gt; massimo beneficio individuale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/>
              <a:t>Innovazione per ottenere il massimo profitto</a:t>
            </a:r>
          </a:p>
        </p:txBody>
      </p:sp>
    </p:spTree>
    <p:extLst>
      <p:ext uri="{BB962C8B-B14F-4D97-AF65-F5344CB8AC3E}">
        <p14:creationId xmlns:p14="http://schemas.microsoft.com/office/powerpoint/2010/main" val="343849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  <p:bldP spid="73732" grpId="0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140</TotalTime>
  <Words>2150</Words>
  <Application>Microsoft Office PowerPoint</Application>
  <PresentationFormat>Presentazione su schermo (4:3)</PresentationFormat>
  <Paragraphs>243</Paragraphs>
  <Slides>31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7" baseType="lpstr">
      <vt:lpstr>Arial</vt:lpstr>
      <vt:lpstr>Arial Italic</vt:lpstr>
      <vt:lpstr>Calibri</vt:lpstr>
      <vt:lpstr>Symbol</vt:lpstr>
      <vt:lpstr>Times New Roman</vt:lpstr>
      <vt:lpstr>Slide_DirezioneAmministrativa_UNIMC</vt:lpstr>
      <vt:lpstr>Storia del pensiero Economico</vt:lpstr>
      <vt:lpstr>Il corso di storia del pensiero economico</vt:lpstr>
      <vt:lpstr>Gli argomenti</vt:lpstr>
      <vt:lpstr>La «scienza economica»</vt:lpstr>
      <vt:lpstr>La società feudale</vt:lpstr>
      <vt:lpstr>La società moderna</vt:lpstr>
      <vt:lpstr>L’Organizzazione della Vita Materiale</vt:lpstr>
      <vt:lpstr>L’attività economica e le formazioni sociali</vt:lpstr>
      <vt:lpstr>Il mercato </vt:lpstr>
      <vt:lpstr>I problemi del mercato</vt:lpstr>
      <vt:lpstr>Il Capitalismo Come Formazione Sociale</vt:lpstr>
      <vt:lpstr>Le Caratteristiche del Capitalismo</vt:lpstr>
      <vt:lpstr>I Mercati e il Sistema di Mercato – Le merci</vt:lpstr>
      <vt:lpstr>I Mercati e il Sistema di Mercato  I Fattori di produzione</vt:lpstr>
      <vt:lpstr>I Tre Passi verso il Capitalismo</vt:lpstr>
      <vt:lpstr>Le caratteristiche del capitalismo</vt:lpstr>
      <vt:lpstr>Definizioni di scienza economica</vt:lpstr>
      <vt:lpstr>La seconda definizione è quella neoclassica</vt:lpstr>
      <vt:lpstr>La definizione dell’economica</vt:lpstr>
      <vt:lpstr>Il comportamento degli individui</vt:lpstr>
      <vt:lpstr>La differenza tra i due paradigmi</vt:lpstr>
      <vt:lpstr>Storia</vt:lpstr>
      <vt:lpstr>Economia e ideologia</vt:lpstr>
      <vt:lpstr>Marx e l’ideologia</vt:lpstr>
      <vt:lpstr>Scienza economica e storia</vt:lpstr>
      <vt:lpstr>Questioni del metodo scienetifico</vt:lpstr>
      <vt:lpstr>Popper</vt:lpstr>
      <vt:lpstr>Kuhn e i paradigmi</vt:lpstr>
      <vt:lpstr>Lakatos e i programmi di ricerca</vt:lpstr>
      <vt:lpstr>Feyrabend: tutto va bene</vt:lpstr>
      <vt:lpstr>Economia e metodo scientifico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Storia del pensiero Economico</dc:title>
  <dc:creator>stefano.perri</dc:creator>
  <cp:lastModifiedBy>stefano.perri@unimc.it</cp:lastModifiedBy>
  <cp:revision>19</cp:revision>
  <cp:lastPrinted>2019-09-19T10:40:34Z</cp:lastPrinted>
  <dcterms:created xsi:type="dcterms:W3CDTF">2019-09-14T10:17:32Z</dcterms:created>
  <dcterms:modified xsi:type="dcterms:W3CDTF">2023-02-18T11:05:13Z</dcterms:modified>
</cp:coreProperties>
</file>